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87"/>
  </p:notesMasterIdLst>
  <p:handoutMasterIdLst>
    <p:handoutMasterId r:id="rId88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263" r:id="rId20"/>
    <p:sldId id="385" r:id="rId21"/>
    <p:sldId id="387" r:id="rId22"/>
    <p:sldId id="388" r:id="rId23"/>
    <p:sldId id="386" r:id="rId24"/>
    <p:sldId id="396" r:id="rId25"/>
    <p:sldId id="394" r:id="rId26"/>
    <p:sldId id="390" r:id="rId27"/>
    <p:sldId id="391" r:id="rId28"/>
    <p:sldId id="392" r:id="rId29"/>
    <p:sldId id="393" r:id="rId30"/>
    <p:sldId id="397" r:id="rId31"/>
    <p:sldId id="398" r:id="rId32"/>
    <p:sldId id="40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14" r:id="rId42"/>
    <p:sldId id="408" r:id="rId43"/>
    <p:sldId id="410" r:id="rId44"/>
    <p:sldId id="411" r:id="rId45"/>
    <p:sldId id="412" r:id="rId46"/>
    <p:sldId id="413" r:id="rId47"/>
    <p:sldId id="415" r:id="rId48"/>
    <p:sldId id="416" r:id="rId49"/>
    <p:sldId id="42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7" r:id="rId60"/>
    <p:sldId id="428" r:id="rId61"/>
    <p:sldId id="437" r:id="rId62"/>
    <p:sldId id="429" r:id="rId63"/>
    <p:sldId id="430" r:id="rId64"/>
    <p:sldId id="431" r:id="rId65"/>
    <p:sldId id="432" r:id="rId66"/>
    <p:sldId id="434" r:id="rId67"/>
    <p:sldId id="433" r:id="rId68"/>
    <p:sldId id="435" r:id="rId69"/>
    <p:sldId id="436" r:id="rId70"/>
    <p:sldId id="438" r:id="rId71"/>
    <p:sldId id="439" r:id="rId72"/>
    <p:sldId id="449" r:id="rId73"/>
    <p:sldId id="441" r:id="rId74"/>
    <p:sldId id="442" r:id="rId75"/>
    <p:sldId id="443" r:id="rId76"/>
    <p:sldId id="444" r:id="rId77"/>
    <p:sldId id="445" r:id="rId78"/>
    <p:sldId id="446" r:id="rId79"/>
    <p:sldId id="448" r:id="rId80"/>
    <p:sldId id="450" r:id="rId81"/>
    <p:sldId id="451" r:id="rId82"/>
    <p:sldId id="452" r:id="rId83"/>
    <p:sldId id="453" r:id="rId84"/>
    <p:sldId id="338" r:id="rId85"/>
    <p:sldId id="447" r:id="rId8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Parte Prática" id="{E0CA726E-9F41-4EB3-A15D-C6355B9FB3E4}">
          <p14:sldIdLst>
            <p14:sldId id="263"/>
            <p14:sldId id="385"/>
            <p14:sldId id="387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07"/>
            <p14:sldId id="414"/>
            <p14:sldId id="408"/>
            <p14:sldId id="410"/>
            <p14:sldId id="411"/>
            <p14:sldId id="412"/>
            <p14:sldId id="413"/>
          </p14:sldIdLst>
        </p14:section>
        <p14:section name="Prática 04" id="{9FB24D66-2B4F-4B75-AE96-181CBA8FDBDF}">
          <p14:sldIdLst>
            <p14:sldId id="415"/>
            <p14:sldId id="416"/>
            <p14:sldId id="42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37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Pratica 06" id="{24EB951C-D12A-4EDC-989A-6073ACB9667C}">
          <p14:sldIdLst>
            <p14:sldId id="438"/>
            <p14:sldId id="439"/>
            <p14:sldId id="449"/>
            <p14:sldId id="441"/>
            <p14:sldId id="442"/>
            <p14:sldId id="443"/>
            <p14:sldId id="444"/>
            <p14:sldId id="445"/>
            <p14:sldId id="446"/>
            <p14:sldId id="448"/>
          </p14:sldIdLst>
        </p14:section>
        <p14:section name="Prática 07" id="{259F7D66-25E3-406E-B2C1-0B3C2133B50A}">
          <p14:sldIdLst>
            <p14:sldId id="450"/>
            <p14:sldId id="451"/>
            <p14:sldId id="452"/>
            <p14:sldId id="453"/>
          </p14:sldIdLst>
        </p14:section>
        <p14:section name="Terceira Função Lambda" id="{F3778AC4-776A-46EC-9D17-92F3F0491B29}">
          <p14:sldIdLst>
            <p14:sldId id="338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B19"/>
    <a:srgbClr val="599C33"/>
    <a:srgbClr val="B288DA"/>
    <a:srgbClr val="E07A88"/>
    <a:srgbClr val="29283D"/>
    <a:srgbClr val="1E1E2C"/>
    <a:srgbClr val="FFEA7D"/>
    <a:srgbClr val="E53877"/>
    <a:srgbClr val="C40817"/>
    <a:srgbClr val="4B6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18" autoAdjust="0"/>
  </p:normalViewPr>
  <p:slideViewPr>
    <p:cSldViewPr snapToGrid="0">
      <p:cViewPr varScale="1">
        <p:scale>
          <a:sx n="114" d="100"/>
          <a:sy n="114" d="100"/>
        </p:scale>
        <p:origin x="547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9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452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082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8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5970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53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27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19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811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580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2809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314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049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440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174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06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184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912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7956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07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734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52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56.xml"/><Relationship Id="rId3" Type="http://schemas.openxmlformats.org/officeDocument/2006/relationships/image" Target="../media/image40.png"/><Relationship Id="rId7" Type="http://schemas.openxmlformats.org/officeDocument/2006/relationships/slide" Target="slide50.xml"/><Relationship Id="rId12" Type="http://schemas.openxmlformats.org/officeDocument/2006/relationships/slide" Target="slide5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54.xml"/><Relationship Id="rId5" Type="http://schemas.openxmlformats.org/officeDocument/2006/relationships/slide" Target="slide49.xml"/><Relationship Id="rId10" Type="http://schemas.openxmlformats.org/officeDocument/2006/relationships/slide" Target="slide53.xml"/><Relationship Id="rId4" Type="http://schemas.openxmlformats.org/officeDocument/2006/relationships/image" Target="../media/image56.png"/><Relationship Id="rId9" Type="http://schemas.openxmlformats.org/officeDocument/2006/relationships/slide" Target="slide5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56.xml"/><Relationship Id="rId3" Type="http://schemas.openxmlformats.org/officeDocument/2006/relationships/image" Target="../media/image40.png"/><Relationship Id="rId7" Type="http://schemas.openxmlformats.org/officeDocument/2006/relationships/slide" Target="slide50.xml"/><Relationship Id="rId12" Type="http://schemas.openxmlformats.org/officeDocument/2006/relationships/slide" Target="slide5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54.xml"/><Relationship Id="rId5" Type="http://schemas.openxmlformats.org/officeDocument/2006/relationships/slide" Target="slide49.xml"/><Relationship Id="rId10" Type="http://schemas.openxmlformats.org/officeDocument/2006/relationships/slide" Target="slide53.xml"/><Relationship Id="rId4" Type="http://schemas.openxmlformats.org/officeDocument/2006/relationships/image" Target="../media/image56.png"/><Relationship Id="rId9" Type="http://schemas.openxmlformats.org/officeDocument/2006/relationships/slide" Target="slide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0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0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5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3" Type="http://schemas.openxmlformats.org/officeDocument/2006/relationships/image" Target="../media/image40.png"/><Relationship Id="rId7" Type="http://schemas.openxmlformats.org/officeDocument/2006/relationships/slide" Target="slide73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77.xml"/><Relationship Id="rId5" Type="http://schemas.openxmlformats.org/officeDocument/2006/relationships/slide" Target="slide72.xml"/><Relationship Id="rId10" Type="http://schemas.openxmlformats.org/officeDocument/2006/relationships/slide" Target="slide76.xml"/><Relationship Id="rId4" Type="http://schemas.openxmlformats.org/officeDocument/2006/relationships/image" Target="../media/image77.png"/><Relationship Id="rId9" Type="http://schemas.openxmlformats.org/officeDocument/2006/relationships/slide" Target="slide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3" Type="http://schemas.openxmlformats.org/officeDocument/2006/relationships/image" Target="../media/image40.png"/><Relationship Id="rId7" Type="http://schemas.openxmlformats.org/officeDocument/2006/relationships/slide" Target="slide73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77.xml"/><Relationship Id="rId5" Type="http://schemas.openxmlformats.org/officeDocument/2006/relationships/slide" Target="slide72.xml"/><Relationship Id="rId10" Type="http://schemas.openxmlformats.org/officeDocument/2006/relationships/slide" Target="slide76.xml"/><Relationship Id="rId4" Type="http://schemas.openxmlformats.org/officeDocument/2006/relationships/image" Target="../media/image77.png"/><Relationship Id="rId9" Type="http://schemas.openxmlformats.org/officeDocument/2006/relationships/slide" Target="slide7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ib7Ta2JL4I&amp;list=PLMpVQWIR2lKesl8rRdVg4qbQcP64xGI2z&amp;index=16" TargetMode="External"/><Relationship Id="rId3" Type="http://schemas.openxmlformats.org/officeDocument/2006/relationships/hyperlink" Target="https://learn.acloud.guru/course/d15d3060-fa99-4dbd-90c1-c1b9abb70f53/overview" TargetMode="External"/><Relationship Id="rId7" Type="http://schemas.openxmlformats.org/officeDocument/2006/relationships/hyperlink" Target="https://www.youtube.com/watch?v=RCK9fBwrZeY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4Gu-jELbALA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da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3027218" y="1344484"/>
            <a:ext cx="2821289" cy="75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/PARA CADA PRÁTICA FORNECIDA, TEREMOS: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B589A76-FB9E-B9A5-0700-3AE7BD334F30}"/>
              </a:ext>
            </a:extLst>
          </p:cNvPr>
          <p:cNvCxnSpPr/>
          <p:nvPr/>
        </p:nvCxnSpPr>
        <p:spPr>
          <a:xfrm>
            <a:off x="1023982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/>
          <p:nvPr/>
        </p:nvCxnSpPr>
        <p:spPr>
          <a:xfrm>
            <a:off x="5552911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1807540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/PRIMEIRA FUNÇÃO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1825060" y="1783915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Primeiro contato com uma função Lambda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C78DD39-4041-6FD4-7D4F-5F1AFE4F3557}"/>
              </a:ext>
            </a:extLst>
          </p:cNvPr>
          <p:cNvGrpSpPr/>
          <p:nvPr/>
        </p:nvGrpSpPr>
        <p:grpSpPr>
          <a:xfrm>
            <a:off x="969425" y="1497922"/>
            <a:ext cx="737100" cy="737100"/>
            <a:chOff x="960750" y="1401750"/>
            <a:chExt cx="737100" cy="737100"/>
          </a:xfrm>
        </p:grpSpPr>
        <p:grpSp>
          <p:nvGrpSpPr>
            <p:cNvPr id="171" name="Google Shape;1481;p49">
              <a:extLst>
                <a:ext uri="{FF2B5EF4-FFF2-40B4-BE49-F238E27FC236}">
                  <a16:creationId xmlns:a16="http://schemas.microsoft.com/office/drawing/2014/main" id="{36E18B2F-D032-2472-61B4-60981AACA034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483;p49">
                <a:extLst>
                  <a:ext uri="{FF2B5EF4-FFF2-40B4-BE49-F238E27FC236}">
                    <a16:creationId xmlns:a16="http://schemas.microsoft.com/office/drawing/2014/main" id="{6611E5F0-2E77-285D-C842-7FDC15D0E286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5" name="Google Shape;1404;p49">
              <a:extLst>
                <a:ext uri="{FF2B5EF4-FFF2-40B4-BE49-F238E27FC236}">
                  <a16:creationId xmlns:a16="http://schemas.microsoft.com/office/drawing/2014/main" id="{972DE0A3-FDBF-4497-52A9-1111F29F0A1F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97" name="Google Shape;1404;p49">
            <a:extLst>
              <a:ext uri="{FF2B5EF4-FFF2-40B4-BE49-F238E27FC236}">
                <a16:creationId xmlns:a16="http://schemas.microsoft.com/office/drawing/2014/main" id="{DAE1E15E-A834-E62D-63BB-8CD4C13DE73D}"/>
              </a:ext>
            </a:extLst>
          </p:cNvPr>
          <p:cNvSpPr txBox="1"/>
          <p:nvPr/>
        </p:nvSpPr>
        <p:spPr>
          <a:xfrm>
            <a:off x="1807540" y="2399501"/>
            <a:ext cx="1845000" cy="5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/MÓDULOS ADICIONAIS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1405;p49">
            <a:extLst>
              <a:ext uri="{FF2B5EF4-FFF2-40B4-BE49-F238E27FC236}">
                <a16:creationId xmlns:a16="http://schemas.microsoft.com/office/drawing/2014/main" id="{FFDC0DB4-2367-C822-6E20-00D835B5E970}"/>
              </a:ext>
            </a:extLst>
          </p:cNvPr>
          <p:cNvSpPr txBox="1"/>
          <p:nvPr/>
        </p:nvSpPr>
        <p:spPr>
          <a:xfrm>
            <a:off x="1825060" y="2876912"/>
            <a:ext cx="2108654" cy="35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Uso de módulos e scripts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1E950EEF-B17E-2067-63CC-A788FCCC5588}"/>
              </a:ext>
            </a:extLst>
          </p:cNvPr>
          <p:cNvGrpSpPr/>
          <p:nvPr/>
        </p:nvGrpSpPr>
        <p:grpSpPr>
          <a:xfrm>
            <a:off x="969425" y="2399501"/>
            <a:ext cx="737100" cy="737100"/>
            <a:chOff x="960750" y="1401750"/>
            <a:chExt cx="737100" cy="737100"/>
          </a:xfrm>
        </p:grpSpPr>
        <p:grpSp>
          <p:nvGrpSpPr>
            <p:cNvPr id="100" name="Google Shape;1481;p49">
              <a:extLst>
                <a:ext uri="{FF2B5EF4-FFF2-40B4-BE49-F238E27FC236}">
                  <a16:creationId xmlns:a16="http://schemas.microsoft.com/office/drawing/2014/main" id="{B6389CC0-8F0A-39BB-74DC-B9DEF0B3FCFE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19" name="Google Shape;1482;p49">
                <a:extLst>
                  <a:ext uri="{FF2B5EF4-FFF2-40B4-BE49-F238E27FC236}">
                    <a16:creationId xmlns:a16="http://schemas.microsoft.com/office/drawing/2014/main" id="{4E4FA674-9C16-AF5B-7D1A-54D3E0A5367F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483;p49">
                <a:extLst>
                  <a:ext uri="{FF2B5EF4-FFF2-40B4-BE49-F238E27FC236}">
                    <a16:creationId xmlns:a16="http://schemas.microsoft.com/office/drawing/2014/main" id="{D0BC7B1C-4835-3BBF-5DFC-50585D29ED27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8" name="Google Shape;1404;p49">
              <a:extLst>
                <a:ext uri="{FF2B5EF4-FFF2-40B4-BE49-F238E27FC236}">
                  <a16:creationId xmlns:a16="http://schemas.microsoft.com/office/drawing/2014/main" id="{C2328CD1-8EAE-70C6-AB05-37BAF78A88E8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28" name="Google Shape;1404;p49">
            <a:extLst>
              <a:ext uri="{FF2B5EF4-FFF2-40B4-BE49-F238E27FC236}">
                <a16:creationId xmlns:a16="http://schemas.microsoft.com/office/drawing/2014/main" id="{BB24353C-A26E-F69D-D586-294D308163CB}"/>
              </a:ext>
            </a:extLst>
          </p:cNvPr>
          <p:cNvSpPr txBox="1"/>
          <p:nvPr/>
        </p:nvSpPr>
        <p:spPr>
          <a:xfrm>
            <a:off x="1807540" y="3319767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/INTEGRAÇÃO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405;p49">
            <a:extLst>
              <a:ext uri="{FF2B5EF4-FFF2-40B4-BE49-F238E27FC236}">
                <a16:creationId xmlns:a16="http://schemas.microsoft.com/office/drawing/2014/main" id="{8785EE89-243F-976F-65F5-DF237B9065C5}"/>
              </a:ext>
            </a:extLst>
          </p:cNvPr>
          <p:cNvSpPr txBox="1"/>
          <p:nvPr/>
        </p:nvSpPr>
        <p:spPr>
          <a:xfrm>
            <a:off x="1825060" y="3656692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Configurando role e lendo objeto do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98E28AFE-8FE0-37FA-B65A-7E61A1B4D163}"/>
              </a:ext>
            </a:extLst>
          </p:cNvPr>
          <p:cNvGrpSpPr/>
          <p:nvPr/>
        </p:nvGrpSpPr>
        <p:grpSpPr>
          <a:xfrm>
            <a:off x="969425" y="3370699"/>
            <a:ext cx="737100" cy="737100"/>
            <a:chOff x="960750" y="1401750"/>
            <a:chExt cx="737100" cy="737100"/>
          </a:xfrm>
        </p:grpSpPr>
        <p:grpSp>
          <p:nvGrpSpPr>
            <p:cNvPr id="131" name="Google Shape;1481;p49">
              <a:extLst>
                <a:ext uri="{FF2B5EF4-FFF2-40B4-BE49-F238E27FC236}">
                  <a16:creationId xmlns:a16="http://schemas.microsoft.com/office/drawing/2014/main" id="{516ECC35-6534-D070-5941-F64953E18D5C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34" name="Google Shape;1482;p49">
                <a:extLst>
                  <a:ext uri="{FF2B5EF4-FFF2-40B4-BE49-F238E27FC236}">
                    <a16:creationId xmlns:a16="http://schemas.microsoft.com/office/drawing/2014/main" id="{E48532FB-7438-C2F1-3B7D-50674BFB6747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483;p49">
                <a:extLst>
                  <a:ext uri="{FF2B5EF4-FFF2-40B4-BE49-F238E27FC236}">
                    <a16:creationId xmlns:a16="http://schemas.microsoft.com/office/drawing/2014/main" id="{8987C00A-FD65-C24E-729A-5BDE18C26058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3" name="Google Shape;1404;p49">
              <a:extLst>
                <a:ext uri="{FF2B5EF4-FFF2-40B4-BE49-F238E27FC236}">
                  <a16:creationId xmlns:a16="http://schemas.microsoft.com/office/drawing/2014/main" id="{3BC53FCB-C44A-D648-1CE3-8AEADE51F4AD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6" name="Google Shape;1404;p49">
            <a:extLst>
              <a:ext uri="{FF2B5EF4-FFF2-40B4-BE49-F238E27FC236}">
                <a16:creationId xmlns:a16="http://schemas.microsoft.com/office/drawing/2014/main" id="{1E56AD34-96C9-B275-7596-1ACDA2D87D55}"/>
              </a:ext>
            </a:extLst>
          </p:cNvPr>
          <p:cNvSpPr txBox="1"/>
          <p:nvPr/>
        </p:nvSpPr>
        <p:spPr>
          <a:xfrm>
            <a:off x="5950737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/GATILHO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405;p49">
            <a:extLst>
              <a:ext uri="{FF2B5EF4-FFF2-40B4-BE49-F238E27FC236}">
                <a16:creationId xmlns:a16="http://schemas.microsoft.com/office/drawing/2014/main" id="{A2DCB03F-AD72-E288-8397-09D2930BED4C}"/>
              </a:ext>
            </a:extLst>
          </p:cNvPr>
          <p:cNvSpPr txBox="1"/>
          <p:nvPr/>
        </p:nvSpPr>
        <p:spPr>
          <a:xfrm>
            <a:off x="5968256" y="1783915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Execução função a partir de evento do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AA6B3BF-A70F-BB8A-8F32-3445B2D6AE52}"/>
              </a:ext>
            </a:extLst>
          </p:cNvPr>
          <p:cNvGrpSpPr/>
          <p:nvPr/>
        </p:nvGrpSpPr>
        <p:grpSpPr>
          <a:xfrm>
            <a:off x="5112622" y="1497922"/>
            <a:ext cx="737100" cy="737100"/>
            <a:chOff x="960750" y="1401750"/>
            <a:chExt cx="737100" cy="737100"/>
          </a:xfrm>
        </p:grpSpPr>
        <p:grpSp>
          <p:nvGrpSpPr>
            <p:cNvPr id="139" name="Google Shape;1481;p49">
              <a:extLst>
                <a:ext uri="{FF2B5EF4-FFF2-40B4-BE49-F238E27FC236}">
                  <a16:creationId xmlns:a16="http://schemas.microsoft.com/office/drawing/2014/main" id="{9D89DED7-1712-D581-A720-F3537376C712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1" name="Google Shape;1482;p49">
                <a:extLst>
                  <a:ext uri="{FF2B5EF4-FFF2-40B4-BE49-F238E27FC236}">
                    <a16:creationId xmlns:a16="http://schemas.microsoft.com/office/drawing/2014/main" id="{26D65C30-41C7-1B41-B267-0B6AE6DC7991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483;p49">
                <a:extLst>
                  <a:ext uri="{FF2B5EF4-FFF2-40B4-BE49-F238E27FC236}">
                    <a16:creationId xmlns:a16="http://schemas.microsoft.com/office/drawing/2014/main" id="{73533EBF-F879-E169-C0E8-79772B02F305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0" name="Google Shape;1404;p49">
              <a:extLst>
                <a:ext uri="{FF2B5EF4-FFF2-40B4-BE49-F238E27FC236}">
                  <a16:creationId xmlns:a16="http://schemas.microsoft.com/office/drawing/2014/main" id="{85BCC49B-44FB-674C-91DF-3C276BFABCDE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43" name="Google Shape;1404;p49">
            <a:extLst>
              <a:ext uri="{FF2B5EF4-FFF2-40B4-BE49-F238E27FC236}">
                <a16:creationId xmlns:a16="http://schemas.microsoft.com/office/drawing/2014/main" id="{DD8EAF42-5A18-A0DD-917B-52CFC72721C5}"/>
              </a:ext>
            </a:extLst>
          </p:cNvPr>
          <p:cNvSpPr txBox="1"/>
          <p:nvPr/>
        </p:nvSpPr>
        <p:spPr>
          <a:xfrm>
            <a:off x="5941130" y="2328666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/DESLIGANDO EC2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05;p49">
            <a:extLst>
              <a:ext uri="{FF2B5EF4-FFF2-40B4-BE49-F238E27FC236}">
                <a16:creationId xmlns:a16="http://schemas.microsoft.com/office/drawing/2014/main" id="{7BD3C356-00D3-36DC-9710-AA23E6B1AD65}"/>
              </a:ext>
            </a:extLst>
          </p:cNvPr>
          <p:cNvSpPr txBox="1"/>
          <p:nvPr/>
        </p:nvSpPr>
        <p:spPr>
          <a:xfrm>
            <a:off x="5958649" y="2665591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para desligar EC2 à noite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DB3BF4E1-05B9-16EE-B09C-341E3A57A1B3}"/>
              </a:ext>
            </a:extLst>
          </p:cNvPr>
          <p:cNvGrpSpPr/>
          <p:nvPr/>
        </p:nvGrpSpPr>
        <p:grpSpPr>
          <a:xfrm>
            <a:off x="5103015" y="2379598"/>
            <a:ext cx="737100" cy="737100"/>
            <a:chOff x="960750" y="1401750"/>
            <a:chExt cx="737100" cy="737100"/>
          </a:xfrm>
        </p:grpSpPr>
        <p:grpSp>
          <p:nvGrpSpPr>
            <p:cNvPr id="146" name="Google Shape;1481;p49">
              <a:extLst>
                <a:ext uri="{FF2B5EF4-FFF2-40B4-BE49-F238E27FC236}">
                  <a16:creationId xmlns:a16="http://schemas.microsoft.com/office/drawing/2014/main" id="{BB4BF65D-E4FC-9A54-AA4D-DC68A64D8E05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8" name="Google Shape;1482;p49">
                <a:extLst>
                  <a:ext uri="{FF2B5EF4-FFF2-40B4-BE49-F238E27FC236}">
                    <a16:creationId xmlns:a16="http://schemas.microsoft.com/office/drawing/2014/main" id="{2D060DD3-6A90-403B-A8F5-AB8F894758A0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1483;p49">
                <a:extLst>
                  <a:ext uri="{FF2B5EF4-FFF2-40B4-BE49-F238E27FC236}">
                    <a16:creationId xmlns:a16="http://schemas.microsoft.com/office/drawing/2014/main" id="{BB73D6E7-ABE0-1077-63AD-4C9C8140A93D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7" name="Google Shape;1404;p49">
              <a:extLst>
                <a:ext uri="{FF2B5EF4-FFF2-40B4-BE49-F238E27FC236}">
                  <a16:creationId xmlns:a16="http://schemas.microsoft.com/office/drawing/2014/main" id="{5FD7E036-0EFE-2F7D-5AA6-4A8442F5BD10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63" name="Google Shape;1404;p49">
            <a:extLst>
              <a:ext uri="{FF2B5EF4-FFF2-40B4-BE49-F238E27FC236}">
                <a16:creationId xmlns:a16="http://schemas.microsoft.com/office/drawing/2014/main" id="{B04DC04C-6284-58CD-4806-D9763141C0EB}"/>
              </a:ext>
            </a:extLst>
          </p:cNvPr>
          <p:cNvSpPr txBox="1"/>
          <p:nvPr/>
        </p:nvSpPr>
        <p:spPr>
          <a:xfrm>
            <a:off x="5950737" y="3304595"/>
            <a:ext cx="2399888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/ELIMINAR EBS ‘SOLTOS’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1405;p49">
            <a:extLst>
              <a:ext uri="{FF2B5EF4-FFF2-40B4-BE49-F238E27FC236}">
                <a16:creationId xmlns:a16="http://schemas.microsoft.com/office/drawing/2014/main" id="{454DB5C4-F029-35C2-C22A-C3838FC4A9D8}"/>
              </a:ext>
            </a:extLst>
          </p:cNvPr>
          <p:cNvSpPr txBox="1"/>
          <p:nvPr/>
        </p:nvSpPr>
        <p:spPr>
          <a:xfrm>
            <a:off x="5968255" y="3641520"/>
            <a:ext cx="2179659" cy="63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Função para identificar e eliminar volumes EBS não vinculados à instâncias EC2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AA10942-96CA-4E3D-E61F-BF9A0D53EB21}"/>
              </a:ext>
            </a:extLst>
          </p:cNvPr>
          <p:cNvGrpSpPr/>
          <p:nvPr/>
        </p:nvGrpSpPr>
        <p:grpSpPr>
          <a:xfrm>
            <a:off x="5112622" y="3355527"/>
            <a:ext cx="737100" cy="737100"/>
            <a:chOff x="960750" y="1401750"/>
            <a:chExt cx="737100" cy="737100"/>
          </a:xfrm>
        </p:grpSpPr>
        <p:grpSp>
          <p:nvGrpSpPr>
            <p:cNvPr id="66" name="Google Shape;1481;p49">
              <a:extLst>
                <a:ext uri="{FF2B5EF4-FFF2-40B4-BE49-F238E27FC236}">
                  <a16:creationId xmlns:a16="http://schemas.microsoft.com/office/drawing/2014/main" id="{B5D818B6-D876-62E2-F46F-27ACCF115932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68" name="Google Shape;1482;p49">
                <a:extLst>
                  <a:ext uri="{FF2B5EF4-FFF2-40B4-BE49-F238E27FC236}">
                    <a16:creationId xmlns:a16="http://schemas.microsoft.com/office/drawing/2014/main" id="{93651E12-C868-5305-36B8-7BDE2D849EBC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483;p49">
                <a:extLst>
                  <a:ext uri="{FF2B5EF4-FFF2-40B4-BE49-F238E27FC236}">
                    <a16:creationId xmlns:a16="http://schemas.microsoft.com/office/drawing/2014/main" id="{DD6281A2-0911-0D22-7CFD-F7C806C7B3EE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7" name="Google Shape;1404;p49">
              <a:extLst>
                <a:ext uri="{FF2B5EF4-FFF2-40B4-BE49-F238E27FC236}">
                  <a16:creationId xmlns:a16="http://schemas.microsoft.com/office/drawing/2014/main" id="{E7AC15D9-857D-3923-1070-4963B0F6AF86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00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469767"/>
            <a:ext cx="470605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"arn:aws:logs:sa-east-1:000000000000:*"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"arn:aws:logs:sa-east-1:000000000000:log-group:/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/lambda/..."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1103173" y="1431008"/>
            <a:ext cx="180754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"banda"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"Pink Floyd"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album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Animals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"musica"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“Dogs"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26069" y="1469767"/>
            <a:ext cx="47060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endParaRPr lang="pt-B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pt-B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# Retornando informações sobre a banda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f'Próxima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música da playlist: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"musica"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]}')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f'Autor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"banda"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- Álbum: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album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]}')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json.dumps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Voce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esta ouvindo sua musica preferida!'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28486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records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expertsAWS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"lambda",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fields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"id",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  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category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  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 de log</a:t>
            </a:r>
          </a:p>
          <a:p>
            <a:r>
              <a:rPr lang="pt-BR" sz="11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logging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Definindo constantes do módulo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LOG_FORMAT = 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log_config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logging.DEBUG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log_format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=LOG_FORMAT):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 e formatação do objeto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formatter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log_format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datefmt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11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820772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1006627" y="1393120"/>
            <a:ext cx="457753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Função para retornar os campos do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fields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 for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 for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 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logging</a:t>
            </a:r>
          </a:p>
          <a:p>
            <a:pPr marL="0" indent="0">
              <a:buNone/>
            </a:pPr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9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Instanciando e configurando objeto de log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log_config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logger.debug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f'Coletando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parâmetros 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try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ao coletar parâmetros.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{e}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logger.debug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f'Coletando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atributos 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try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tabela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possui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campos'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ao coletar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"body"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json.dumps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','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9127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da função e realize as alterações necessárias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3746402"/>
                  </p:ext>
                </p:extLst>
              </p:nvPr>
            </p:nvGraphicFramePr>
            <p:xfrm>
              <a:off x="5374582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426440"/>
                  </p:ext>
                </p:extLst>
              </p:nvPr>
            </p:nvGraphicFramePr>
            <p:xfrm>
              <a:off x="5374582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6253468"/>
                  </p:ext>
                </p:extLst>
              </p:nvPr>
            </p:nvGraphicFramePr>
            <p:xfrm>
              <a:off x="5374582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808974"/>
                  </p:ext>
                </p:extLst>
              </p:nvPr>
            </p:nvGraphicFramePr>
            <p:xfrm>
              <a:off x="5374582" y="3680854"/>
              <a:ext cx="169091" cy="180000"/>
            </p:xfrm>
            <a:graphic>
              <a:graphicData uri="http://schemas.microsoft.com/office/powerpoint/2016/slidezoom">
                <pslz:sldZm>
                  <pslz:sldZmObj sldId="413" cId="4197535395">
                    <pslz:zmPr id="{79818CD8-FB4B-45D6-BAFA-CF8C6A66C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68085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74582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74582" y="4126037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9127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da função e realize as alterações necessárias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3680854"/>
              <a:ext cx="169091" cy="180000"/>
            </p:xfrm>
            <a:graphic>
              <a:graphicData uri="http://schemas.microsoft.com/office/powerpoint/2016/slidezoom">
                <pslz:sldZm>
                  <pslz:sldZmObj sldId="413" cId="4197535395">
                    <pslz:zmPr id="{79818CD8-FB4B-45D6-BAFA-CF8C6A66CC2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68085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74582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74582" y="4126037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2392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s3://aws-experts-&lt;random&gt;-sa-east-1/lambda/tests/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rock_albuns.csv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banda;album;ano;nota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Moon;1973;10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Jam;Ten;1991;10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“rock_albuns.csv”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39908" y="1386226"/>
            <a:ext cx="42325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boto3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variáveis do projeto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BUCKET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'aws-experts-dx6sdjz2j7ro-sa-east-1'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KEY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'lambda/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tests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/rock_albuns.csv'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Criando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s3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s3_client = boto3.client(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Realizando a leitura do objeto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r = s3_client.get_object(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=BUCKET, Key=KEY)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data = r[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read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decode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print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DA6F1AF-D8BD-9082-BD00-36968F03A6F6}"/>
              </a:ext>
            </a:extLst>
          </p:cNvPr>
          <p:cNvSpPr txBox="1"/>
          <p:nvPr/>
        </p:nvSpPr>
        <p:spPr>
          <a:xfrm>
            <a:off x="888099" y="1278668"/>
            <a:ext cx="66807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"Sid": "S3ReadLogGroupCreate",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900" dirty="0">
                <a:solidFill>
                  <a:srgbClr val="E53877"/>
                </a:solidFill>
                <a:latin typeface="Consolas" panose="020B0609020204030204" pitchFamily="49" charset="0"/>
              </a:rPr>
              <a:t>"s3:GetObject"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900" dirty="0">
                <a:solidFill>
                  <a:srgbClr val="E53877"/>
                </a:solidFill>
                <a:latin typeface="Consolas" panose="020B0609020204030204" pitchFamily="49" charset="0"/>
              </a:rPr>
              <a:t>"arn:aws:s3:::aws-experts-dx6sdjz2j7ro-sa-east-1/*",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"arn:aws:logs:sa-east-1:xxx:*"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/lambda/experts-aws-lambda-103:*"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ACD4E971-23E8-E534-A861-CCD425BDE569}"/>
              </a:ext>
            </a:extLst>
          </p:cNvPr>
          <p:cNvSpPr txBox="1">
            <a:spLocks/>
          </p:cNvSpPr>
          <p:nvPr/>
        </p:nvSpPr>
        <p:spPr>
          <a:xfrm flipH="1">
            <a:off x="5785305" y="2083688"/>
            <a:ext cx="2550530" cy="125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as permissões da nossa função Lambda são alteradas. </a:t>
            </a: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Agora, será possível executar a ação “s3:GetObject” no recurso identificado pela ARN do nosso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AF71F2EF-9F9C-B190-242C-F5877055CE68}"/>
              </a:ext>
            </a:extLst>
          </p:cNvPr>
          <p:cNvCxnSpPr>
            <a:cxnSpLocks/>
          </p:cNvCxnSpPr>
          <p:nvPr/>
        </p:nvCxnSpPr>
        <p:spPr>
          <a:xfrm>
            <a:off x="3124200" y="2395350"/>
            <a:ext cx="255053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C766BD3-A0B1-459E-5347-A0106863553E}"/>
              </a:ext>
            </a:extLst>
          </p:cNvPr>
          <p:cNvCxnSpPr>
            <a:cxnSpLocks/>
          </p:cNvCxnSpPr>
          <p:nvPr/>
        </p:nvCxnSpPr>
        <p:spPr>
          <a:xfrm>
            <a:off x="5409374" y="2919225"/>
            <a:ext cx="26535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3" name="Google Shape;860;p39">
            <a:extLst>
              <a:ext uri="{FF2B5EF4-FFF2-40B4-BE49-F238E27FC236}">
                <a16:creationId xmlns:a16="http://schemas.microsoft.com/office/drawing/2014/main" id="{341D2EE4-33F8-8055-5089-0931B388206C}"/>
              </a:ext>
            </a:extLst>
          </p:cNvPr>
          <p:cNvSpPr/>
          <p:nvPr/>
        </p:nvSpPr>
        <p:spPr>
          <a:xfrm>
            <a:off x="5850755" y="187146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32;p37">
            <a:extLst>
              <a:ext uri="{FF2B5EF4-FFF2-40B4-BE49-F238E27FC236}">
                <a16:creationId xmlns:a16="http://schemas.microsoft.com/office/drawing/2014/main" id="{351FD4D5-D3F8-4C01-BF15-EB76D5D466E5}"/>
              </a:ext>
            </a:extLst>
          </p:cNvPr>
          <p:cNvSpPr txBox="1">
            <a:spLocks/>
          </p:cNvSpPr>
          <p:nvPr/>
        </p:nvSpPr>
        <p:spPr>
          <a:xfrm>
            <a:off x="6011915" y="17381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</p:spTree>
    <p:extLst>
      <p:ext uri="{BB962C8B-B14F-4D97-AF65-F5344CB8AC3E}">
        <p14:creationId xmlns:p14="http://schemas.microsoft.com/office/powerpoint/2010/main" val="4197535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4576" y="1800009"/>
            <a:ext cx="0" cy="257134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Configurar um gatilho no S3 para execução de uma função Lambda sempre que um objeto específico for inserido em bucket específico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9293" y="1555612"/>
            <a:ext cx="27243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uma política que permita acesso de leitura e escrita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do s3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9293" y="2101907"/>
            <a:ext cx="2850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que assume a role recém criada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9293" y="249431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9293" y="304060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9293" y="358690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o objeto, aplicar um filtro e escrever o resultado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1929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AED89-1DA4-6D25-CE98-BE57C843B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9" y="3071322"/>
            <a:ext cx="3507096" cy="13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7044622"/>
                  </p:ext>
                </p:extLst>
              </p:nvPr>
            </p:nvGraphicFramePr>
            <p:xfrm>
              <a:off x="5370031" y="1681324"/>
              <a:ext cx="169091" cy="180000"/>
            </p:xfrm>
            <a:graphic>
              <a:graphicData uri="http://schemas.microsoft.com/office/powerpoint/2016/slidezoom">
                <pslz:sldZm>
                  <pslz:sldZmObj sldId="418" cId="2298106210">
                    <pslz:zmPr id="{A0B2E754-585F-46F7-ADBB-88A736D09F1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1681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3373746"/>
                  </p:ext>
                </p:extLst>
              </p:nvPr>
            </p:nvGraphicFramePr>
            <p:xfrm>
              <a:off x="5370031" y="2198906"/>
              <a:ext cx="169091" cy="180000"/>
            </p:xfrm>
            <a:graphic>
              <a:graphicData uri="http://schemas.microsoft.com/office/powerpoint/2016/slidezoom">
                <pslz:sldZm>
                  <pslz:sldZmObj sldId="419" cId="2423101284">
                    <pslz:zmPr id="{A9A933AF-9A2E-44C8-BE31-D5D3E1BE83B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1989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8473032"/>
                  </p:ext>
                </p:extLst>
              </p:nvPr>
            </p:nvGraphicFramePr>
            <p:xfrm>
              <a:off x="5370031" y="2653037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65303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199639"/>
                  </p:ext>
                </p:extLst>
              </p:nvPr>
            </p:nvGraphicFramePr>
            <p:xfrm>
              <a:off x="5370031" y="3215844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21584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8694092"/>
                  </p:ext>
                </p:extLst>
              </p:nvPr>
            </p:nvGraphicFramePr>
            <p:xfrm>
              <a:off x="5370031" y="3585562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58556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7147700"/>
                  </p:ext>
                </p:extLst>
              </p:nvPr>
            </p:nvGraphicFramePr>
            <p:xfrm>
              <a:off x="5370031" y="3760802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76080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2244307"/>
                  </p:ext>
                </p:extLst>
              </p:nvPr>
            </p:nvGraphicFramePr>
            <p:xfrm>
              <a:off x="5370031" y="3936043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93604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2496713"/>
                  </p:ext>
                </p:extLst>
              </p:nvPr>
            </p:nvGraphicFramePr>
            <p:xfrm>
              <a:off x="5370031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00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4576" y="1800009"/>
            <a:ext cx="0" cy="257134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Configurar um gatilho no S3 para execução de uma função Lambda sempre que um objeto específico for inserido em bucket específico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9293" y="1555612"/>
            <a:ext cx="27243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uma política que permita acesso de leitura e escrita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do s3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9293" y="2101907"/>
            <a:ext cx="2850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que assume a role recém criada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9293" y="249431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9293" y="304060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9293" y="358690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o objeto, aplicar um filtro e escrever o resultado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1929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AED89-1DA4-6D25-CE98-BE57C843B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9" y="3071322"/>
            <a:ext cx="3507096" cy="13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1681324"/>
              <a:ext cx="169091" cy="180000"/>
            </p:xfrm>
            <a:graphic>
              <a:graphicData uri="http://schemas.microsoft.com/office/powerpoint/2016/slidezoom">
                <pslz:sldZm>
                  <pslz:sldZmObj sldId="418" cId="2298106210">
                    <pslz:zmPr id="{A0B2E754-585F-46F7-ADBB-88A736D09F1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1681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2198906"/>
              <a:ext cx="169091" cy="180000"/>
            </p:xfrm>
            <a:graphic>
              <a:graphicData uri="http://schemas.microsoft.com/office/powerpoint/2016/slidezoom">
                <pslz:sldZm>
                  <pslz:sldZmObj sldId="419" cId="2423101284">
                    <pslz:zmPr id="{A9A933AF-9A2E-44C8-BE31-D5D3E1BE83BC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1989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2653037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65303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215844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21584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585562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58556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760802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76080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936043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93604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876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C201FB4-9999-5BCA-7117-B411ABCD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71" y="3368906"/>
            <a:ext cx="6684428" cy="11960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C68C7F8-EBA4-1009-9C9D-0040FF35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371" y="1607144"/>
            <a:ext cx="6684428" cy="16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2E8AB5-A90C-8CA9-9C82-50AA6A6321C7}"/>
              </a:ext>
            </a:extLst>
          </p:cNvPr>
          <p:cNvSpPr txBox="1"/>
          <p:nvPr/>
        </p:nvSpPr>
        <p:spPr>
          <a:xfrm>
            <a:off x="826070" y="1247169"/>
            <a:ext cx="70370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"ReadS3Object",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"s3:GetObject",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"arn:aws:s3:::aws-experts-dx6sdjz2j7ro-sa-east-1/lambda/input/*"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"WriteS3Object",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"s3:PutObject",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"arn:aws:s3:::aws-experts-dx6sdjz2j7ro-sa-east-1/lambda/output/*"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...</a:t>
            </a:r>
          </a:p>
          <a:p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&lt;Padrão gerado pela Lambda para escrita de logs do CloudWatch&gt;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10E9D7B8-18B5-DFA9-14AF-EA2E8974DC02}"/>
              </a:ext>
            </a:extLst>
          </p:cNvPr>
          <p:cNvSpPr txBox="1">
            <a:spLocks/>
          </p:cNvSpPr>
          <p:nvPr/>
        </p:nvSpPr>
        <p:spPr>
          <a:xfrm flipH="1">
            <a:off x="5653917" y="1611708"/>
            <a:ext cx="2239082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Permissão de leitura de objetos posicionados em caminho especificado no S3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E2BCE7CC-FD9F-BA45-FC03-B9887DBFDE0B}"/>
              </a:ext>
            </a:extLst>
          </p:cNvPr>
          <p:cNvSpPr txBox="1">
            <a:spLocks/>
          </p:cNvSpPr>
          <p:nvPr/>
        </p:nvSpPr>
        <p:spPr>
          <a:xfrm flipH="1">
            <a:off x="5672865" y="2571750"/>
            <a:ext cx="2239082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Permissão de escrita de objetos em caminho especificado no S3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E7D0D68D-3705-F6E6-FF95-54DF166B66B4}"/>
              </a:ext>
            </a:extLst>
          </p:cNvPr>
          <p:cNvCxnSpPr>
            <a:endCxn id="45" idx="3"/>
          </p:cNvCxnSpPr>
          <p:nvPr/>
        </p:nvCxnSpPr>
        <p:spPr>
          <a:xfrm flipV="1">
            <a:off x="4419600" y="1964314"/>
            <a:ext cx="1234317" cy="352605"/>
          </a:xfrm>
          <a:prstGeom prst="bentConnector3">
            <a:avLst>
              <a:gd name="adj1" fmla="val 612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0A1A2CDA-6467-6977-679F-61828DB06DD5}"/>
              </a:ext>
            </a:extLst>
          </p:cNvPr>
          <p:cNvCxnSpPr>
            <a:cxnSpLocks/>
          </p:cNvCxnSpPr>
          <p:nvPr/>
        </p:nvCxnSpPr>
        <p:spPr>
          <a:xfrm flipV="1">
            <a:off x="4389733" y="2917858"/>
            <a:ext cx="1234317" cy="352605"/>
          </a:xfrm>
          <a:prstGeom prst="bentConnector3">
            <a:avLst>
              <a:gd name="adj1" fmla="val 1384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9FA77FD6-BDC8-D233-CCC3-31425C75A5D3}"/>
              </a:ext>
            </a:extLst>
          </p:cNvPr>
          <p:cNvSpPr txBox="1">
            <a:spLocks/>
          </p:cNvSpPr>
          <p:nvPr/>
        </p:nvSpPr>
        <p:spPr>
          <a:xfrm flipH="1">
            <a:off x="4810125" y="4359345"/>
            <a:ext cx="3466274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Incrementar política da role com permissões para escrita de logs no CloudWatch.</a:t>
            </a: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20D76D1-4156-5B37-894B-E14E12C7C551}"/>
              </a:ext>
            </a:extLst>
          </p:cNvPr>
          <p:cNvCxnSpPr>
            <a:cxnSpLocks/>
          </p:cNvCxnSpPr>
          <p:nvPr/>
        </p:nvCxnSpPr>
        <p:spPr>
          <a:xfrm>
            <a:off x="3067050" y="4257675"/>
            <a:ext cx="1666875" cy="363194"/>
          </a:xfrm>
          <a:prstGeom prst="bentConnector3">
            <a:avLst>
              <a:gd name="adj1" fmla="val 857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10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0DB4E4-A2A9-2C0F-1FF3-810396F4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1294156"/>
            <a:ext cx="6009485" cy="35803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1000922" y="4133199"/>
            <a:ext cx="5504653" cy="688276"/>
          </a:xfrm>
          <a:prstGeom prst="rect">
            <a:avLst/>
          </a:prstGeom>
          <a:noFill/>
          <a:ln>
            <a:solidFill>
              <a:srgbClr val="B28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leitura e escrita de objetos no S3, além da inserção já conhecida de logs no CloudWatch.</a:t>
            </a:r>
          </a:p>
        </p:txBody>
      </p:sp>
    </p:spTree>
    <p:extLst>
      <p:ext uri="{BB962C8B-B14F-4D97-AF65-F5344CB8AC3E}">
        <p14:creationId xmlns:p14="http://schemas.microsoft.com/office/powerpoint/2010/main" val="2423101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Nesta primeira parte,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668E704-7231-2B34-A7BC-A86FDCAFBE68}"/>
              </a:ext>
            </a:extLst>
          </p:cNvPr>
          <p:cNvSpPr txBox="1"/>
          <p:nvPr/>
        </p:nvSpPr>
        <p:spPr>
          <a:xfrm>
            <a:off x="959194" y="1352112"/>
            <a:ext cx="643398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variáveis de uso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ALBUM_YEAR_FILTER =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1990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via boto3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s3_client = boto3.client(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# Extraindo informações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 partir do evento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s3_info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'Records'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s3_info[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s3_info[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key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f'Bucket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 Objeto de entrada: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Nesta segunda parte,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é realizada uma preparação no arquivo para aplicar um filtro relacionado ao ano de cada álbum.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C7869BA-1B10-1AD9-740D-7F5596C07385}"/>
              </a:ext>
            </a:extLst>
          </p:cNvPr>
          <p:cNvSpPr txBox="1"/>
          <p:nvPr/>
        </p:nvSpPr>
        <p:spPr>
          <a:xfrm>
            <a:off x="841273" y="1383117"/>
            <a:ext cx="53295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Lendo arquivo de entrada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 = s3_client.get_object(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Key=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r[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read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f'Dados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de entrada lidos com sucesso'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Transformando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em listas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input_data.split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'\n'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[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e.replace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'\r'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).split(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';'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f'Arquivo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de texto transformado em lista com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elementos'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Filtrando apenas álbuns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[1:]: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]) &gt;= ALBUM_YEAR_FILTER: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output_list.append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f'Registros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filtrados com sucesso. Restaram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elementos na lista')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Na terceira e última parte da função, uma preparação final é realizada de modo a transformar o arquivo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em formato binário para ser inserido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Para tal,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e o retorno da função é fornecido.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38B6C00-E9B1-A5D2-7E84-3DDF312C91BF}"/>
              </a:ext>
            </a:extLst>
          </p:cNvPr>
          <p:cNvSpPr txBox="1"/>
          <p:nvPr/>
        </p:nvSpPr>
        <p:spPr>
          <a:xfrm>
            <a:off x="909430" y="1325250"/>
            <a:ext cx="539440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Realizando preparação final para adição 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header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output_list.insert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header)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+=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';'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+=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'\n'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f'Arquivo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final preparado e pronto para ser escrito no 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Escrevendo saída no s3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obj_name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obj_name.split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'.'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]) +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'_prep.csv'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'lambda/output/'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+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output_obj_name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output_data_str.encode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(encoding=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 = s3_client.put_object(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Key=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Body=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json.dumps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70" y="1672574"/>
            <a:ext cx="3688715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72847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680879"/>
                  </p:ext>
                </p:extLst>
              </p:nvPr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617778"/>
                  </p:ext>
                </p:extLst>
              </p:nvPr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911717"/>
                  </p:ext>
                </p:extLst>
              </p:nvPr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44588"/>
                  </p:ext>
                </p:extLst>
              </p:nvPr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19517"/>
                  </p:ext>
                </p:extLst>
              </p:nvPr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796224"/>
                  </p:ext>
                </p:extLst>
              </p:nvPr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768213"/>
                  </p:ext>
                </p:extLst>
              </p:nvPr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40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2B40AC7-0DA4-B5D3-0384-B08C24F3A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3004568"/>
            <a:ext cx="7937006" cy="11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376950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2655476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 como em práticas anteriores, a criação de uma role IAM é de suma importância para que a função Lambda, como um serviço AWS, tenha as permissões necessárias para realizar chamadas de API para outros serviços da AWS, como S3, EC2 e CloudWatch, por exemplo.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 (fonte maior),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A475A3B-0D43-6AD3-3C15-361FD95AC9E2}"/>
              </a:ext>
            </a:extLst>
          </p:cNvPr>
          <p:cNvSpPr txBox="1"/>
          <p:nvPr/>
        </p:nvSpPr>
        <p:spPr>
          <a:xfrm>
            <a:off x="838634" y="1230362"/>
            <a:ext cx="52376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CreateCloudWatchLogGroup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</a:t>
            </a:r>
            <a:r>
              <a:rPr lang="pt-BR" sz="600">
                <a:solidFill>
                  <a:schemeClr val="tx2"/>
                </a:solidFill>
                <a:latin typeface="Consolas" panose="020B0609020204030204" pitchFamily="49" charset="0"/>
              </a:rPr>
              <a:t>sa-east-1:xxx:*"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aws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/lambda/experts-aws-lambda-105:*"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"Sid": "ManageEC2Instances",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"ec2:DescribeRegions",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"ec2:StartInstances",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"ec2:StopInstances"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778624" y="3207124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26982" y="2875430"/>
            <a:ext cx="240378" cy="1745439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>
            <a:off x="3960159" y="3758453"/>
            <a:ext cx="1479176" cy="117962"/>
          </a:xfrm>
          <a:prstGeom prst="bentConnector5">
            <a:avLst>
              <a:gd name="adj1" fmla="val 40454"/>
              <a:gd name="adj2" fmla="val 100000"/>
              <a:gd name="adj3" fmla="val 62273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5CC57E-07A1-1A22-EABC-E8DD7FB016D2}"/>
              </a:ext>
            </a:extLst>
          </p:cNvPr>
          <p:cNvSpPr txBox="1"/>
          <p:nvPr/>
        </p:nvSpPr>
        <p:spPr>
          <a:xfrm>
            <a:off x="839908" y="1225719"/>
            <a:ext cx="604864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os.getcwd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(),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exec_log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/execution_log.log'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'a'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Setting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for the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datefmt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handlers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log_filepath.split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not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os.path.isdir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os.makedirs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logging.FileHandler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encoding=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stream_handler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logging.StreamHandler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log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lambda_logger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ec2_client = boto3.client(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todas as regiões AWS da conta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f'Listando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todas as regiões de uma conta AWS com 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ec2_client.describe_regions()[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[r[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r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f'Foram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obtidas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regiões no processo de listagem'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listar regiões.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404255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# Iterando sobre cada região da AWS e inicializando um recurso específico para cada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f'Iniciando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ec2 = boto3.resource(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region_name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Coletando instâncias EC2 na região com status running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ec2.instances.filter(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Filters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=[{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instance-state-name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Values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'running'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}]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    # Validando a existência de instâncias em execução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instance.stop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stopped_instances.append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(instance.id)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f'Instância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{instance.id}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encerrada na região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encerrar instância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{instance.id}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na região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Verificando ações realizadas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&gt;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f'Foram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desligadas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instâncias EC2 no processo'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'Nenhuma instância EC2 em execução no momento. Função finalizada.'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5746E9D-CE2D-58A7-EEAC-7AF9799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75000"/>
                  </a:schemeClr>
                </a:solidFill>
              </a:rPr>
              <a:t>/PRÁTICA 06</a:t>
            </a:r>
            <a:br>
              <a:rPr lang="en" dirty="0"/>
            </a:br>
            <a:r>
              <a:rPr lang="en" sz="3200" dirty="0"/>
              <a:t>ELIMINANDO VOLUMES EBS NÃO VINCULADOS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264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677798"/>
                  </p:ext>
                </p:extLst>
              </p:nvPr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96868"/>
                  </p:ext>
                </p:extLst>
              </p:nvPr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266662"/>
                  </p:ext>
                </p:extLst>
              </p:nvPr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045582"/>
                  </p:ext>
                </p:extLst>
              </p:nvPr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093563"/>
                  </p:ext>
                </p:extLst>
              </p:nvPr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15733"/>
                  </p:ext>
                </p:extLst>
              </p:nvPr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0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37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5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18549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63190" y="338140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24350" y="324806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2248809" y="3139832"/>
            <a:ext cx="6175188" cy="6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Os efeitos da prática aqui consolidada apenas são visíveis quando há volumes EBS em vínculo com instâncias EC2. Com isso, a função irá identificar estes volumes e eliminá-los, eliminando custos e trazendo outros benefícios.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39DA58-A5F0-4470-C1E6-DD8D6EA66250}"/>
              </a:ext>
            </a:extLst>
          </p:cNvPr>
          <p:cNvSpPr txBox="1"/>
          <p:nvPr/>
        </p:nvSpPr>
        <p:spPr>
          <a:xfrm>
            <a:off x="720004" y="3764280"/>
            <a:ext cx="7703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“gerar” volumes EBS sem vínculo, é possível criar instâncias EC2 com a opção “Delete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Termination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 configurada para “No”, permitindo assim a eliminação das instâncias e a manutenção dos volumes (os quais serão identificados e eliminados posteriormente pela função Lambda). Adicionalmente, é possível acessar a rota: “EC2 &gt; Volumes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Create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volume” para criar um volume não vinculado.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imagem acima, percebe-se a existência de 2 volumes EBS anexados à instâncias EC2 e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3 volumes sem nenhum vínculo.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Atente-se aos Ids dos volumes não vinculados para posterior validação nos logs...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25609-4BE8-691F-B3E9-D18436AB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355418"/>
            <a:ext cx="7185996" cy="1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9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</a:t>
            </a:r>
            <a:r>
              <a:rPr lang="en"/>
              <a:t>PRÁTICA </a:t>
            </a:r>
            <a:r>
              <a:rPr lang="en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376950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2655476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 como em práticas anteriores, a criação de uma role IAM é de suma importância para que a função Lambda, como um serviço AWS, tenha as permissões necessárias para realizar chamadas de API para outros serviços da AWS, como S3, EC2 e CloudWatch, por exemplo.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 (fonte maior),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Eliminar volumes EBS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as regiões da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volumes EBS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A475A3B-0D43-6AD3-3C15-361FD95AC9E2}"/>
              </a:ext>
            </a:extLst>
          </p:cNvPr>
          <p:cNvSpPr txBox="1"/>
          <p:nvPr/>
        </p:nvSpPr>
        <p:spPr>
          <a:xfrm>
            <a:off x="838634" y="1230362"/>
            <a:ext cx="52376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CreateCloudWatchLogGroup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aws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/lambda/experts-aws-lambda-106:*"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"Sid":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ManageEBSVolumes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"ec2:DeleteVolume",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"ec2:DescribeRegions",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"ec2:DescribeVolumes"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778624" y="3207125"/>
            <a:ext cx="181535" cy="893512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26982" y="2875431"/>
            <a:ext cx="240378" cy="162278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3960159" y="3653881"/>
            <a:ext cx="1479176" cy="104572"/>
          </a:xfrm>
          <a:prstGeom prst="bentConnector5">
            <a:avLst>
              <a:gd name="adj1" fmla="val 53388"/>
              <a:gd name="adj2" fmla="val 96104"/>
              <a:gd name="adj3" fmla="val 62273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5CC57E-07A1-1A22-EABC-E8DD7FB016D2}"/>
              </a:ext>
            </a:extLst>
          </p:cNvPr>
          <p:cNvSpPr txBox="1"/>
          <p:nvPr/>
        </p:nvSpPr>
        <p:spPr>
          <a:xfrm>
            <a:off x="839908" y="1225719"/>
            <a:ext cx="604864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os.getcwd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(),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exec_log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/execution_log.log'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'a'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Setting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for the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datefmt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handlers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log_filepath.split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not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os.path.isdir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os.makedirs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logging.FileHandler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encoding=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stream_handler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logging.StreamHandler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033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8" y="1475234"/>
            <a:ext cx="2578099" cy="230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volumes EBS sem vínculo.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352024"/>
            <a:ext cx="5159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log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lambda_logger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ec2_client = boto3.client(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todas as regiões AWS da conta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ec2_client.describe_regions()[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[r[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r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listar regiões AWS.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90996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todos os volumes EBS com status “Available”, indicando assim que os mesmos existem, estão ativos, porém não vinculados à instâncias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volumes coletada para aplicar o método delete() de modo a eliminar o volume.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a eliminação de volumes EBS não vinculados.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812230" y="1389261"/>
            <a:ext cx="5404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# Iterando sobre as regiões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f'Iterando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sobre as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regiões AWS em busca de volumes EBS não vinculados'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Criando recurso ec2 na região do loop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ec2 = boto3.resource(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region_name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volumes não vinculados ('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staus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= disponível')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volumes = ec2.volumes.filter(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Filters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=[{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'status'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Values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available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}]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Iterando sobre volumes disponíveis (não vinculados)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volume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volumes: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v = ec2.Volume(volume.id)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f'Identificado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volume EBS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{v.id}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v.size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GiB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não vinculado'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v.delete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f'Volume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EBS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{v.id}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deletado com sucesso'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deletar volume EBS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{volume.id}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5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rate,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rate: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7CC72-0377-6FC6-3BBB-6BE346CE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69" y="1298027"/>
            <a:ext cx="4124270" cy="3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8DADA-DAEF-5893-3B33-41F4A47E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B9B19"/>
                </a:solidFill>
              </a:rPr>
              <a:t>/PRÁTICA 07</a:t>
            </a:r>
            <a:br>
              <a:rPr lang="en" dirty="0"/>
            </a:br>
            <a:r>
              <a:rPr lang="en" sz="3200" dirty="0"/>
              <a:t>COLETANDO DADOS DO S3 E INSERINDO NO DYNAMODB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446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1916" y="3990840"/>
            <a:ext cx="2850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adequado para esta segunda função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478780" y="1637168"/>
            <a:ext cx="28909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o arquivo CSV em folder do S3, transformá-lo em JSON e escrevê-lo em um outro folder do mesmo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S3. Configure as permissões de role no IAM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487167" y="2525438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adequado para esta primeira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11916" y="2952091"/>
            <a:ext cx="28577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segunda função Lambda responsável por ler o arquivo JSON escrito pela função anterior, criar uma tabela no DynamoDB (caso não existe) e inserir o registro. Configure as permissões de role no IAM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9326ADC-5711-8C9B-8EC0-45E7F8AB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96" y="3129815"/>
            <a:ext cx="4406252" cy="8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5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97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851254E-BDB1-8D33-F66B-250855DA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0"/>
            <a:ext cx="6000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7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VALEU!</a:t>
            </a:r>
            <a:endParaRPr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93" y="2357041"/>
            <a:ext cx="1955484" cy="19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2384;p76">
            <a:extLst>
              <a:ext uri="{FF2B5EF4-FFF2-40B4-BE49-F238E27FC236}">
                <a16:creationId xmlns:a16="http://schemas.microsoft.com/office/drawing/2014/main" id="{47C3347D-860B-2F39-F649-C2721BEDA7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34" y="1555917"/>
            <a:ext cx="310071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ótimo contar com a presença de vocês em mais esse treinamento!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3"/>
              </a:rPr>
              <a:t>A Cloud Guru (Mark </a:t>
            </a:r>
            <a:r>
              <a:rPr lang="pt-BR" dirty="0" err="1">
                <a:hlinkClick r:id="rId3"/>
              </a:rPr>
              <a:t>Richman</a:t>
            </a:r>
            <a:r>
              <a:rPr lang="pt-BR" dirty="0">
                <a:hlinkClick r:id="rId3"/>
              </a:rPr>
              <a:t>) – </a:t>
            </a:r>
            <a:r>
              <a:rPr lang="pt-BR" dirty="0" err="1">
                <a:hlinkClick r:id="rId3"/>
              </a:rPr>
              <a:t>Automating</a:t>
            </a:r>
            <a:r>
              <a:rPr lang="pt-BR" dirty="0">
                <a:hlinkClick r:id="rId3"/>
              </a:rPr>
              <a:t> AWS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Lambda, Python and Boto3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4"/>
              </a:rPr>
              <a:t>Udemy (Neal Davis) – Cloud </a:t>
            </a:r>
            <a:r>
              <a:rPr lang="pt-BR" dirty="0" err="1">
                <a:hlinkClick r:id="rId4"/>
              </a:rPr>
              <a:t>Practitioner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Exam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5"/>
              </a:rPr>
              <a:t>Udemy (Neal Davis) – </a:t>
            </a:r>
            <a:r>
              <a:rPr lang="pt-BR" dirty="0" err="1">
                <a:hlinkClick r:id="rId5"/>
              </a:rPr>
              <a:t>Solutions</a:t>
            </a:r>
            <a:r>
              <a:rPr lang="pt-BR" dirty="0">
                <a:hlinkClick r:id="rId5"/>
              </a:rPr>
              <a:t> Architect </a:t>
            </a:r>
            <a:r>
              <a:rPr lang="pt-BR" dirty="0" err="1">
                <a:hlinkClick r:id="rId5"/>
              </a:rPr>
              <a:t>Associate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Exam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6"/>
              </a:rPr>
              <a:t>YouTube (Douglas </a:t>
            </a:r>
            <a:r>
              <a:rPr lang="pt-BR" dirty="0" err="1">
                <a:hlinkClick r:id="rId6"/>
              </a:rPr>
              <a:t>Mugnos</a:t>
            </a:r>
            <a:r>
              <a:rPr lang="pt-BR" dirty="0">
                <a:hlinkClick r:id="rId6"/>
              </a:rPr>
              <a:t>) – Minha primeira função Lambda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7"/>
              </a:rPr>
              <a:t>YouTube (Um Inventor Qualquer) – Aprenda AWS neste Curso Prático GRATUITO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8"/>
              </a:rPr>
              <a:t>YouTube (Cristiano </a:t>
            </a:r>
            <a:r>
              <a:rPr lang="pt-BR" dirty="0" err="1">
                <a:hlinkClick r:id="rId8"/>
              </a:rPr>
              <a:t>Pelizzari</a:t>
            </a:r>
            <a:r>
              <a:rPr lang="pt-BR" dirty="0">
                <a:hlinkClick r:id="rId8"/>
              </a:rPr>
              <a:t>) – Treinamento AWS – Funções Lambda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4201</TotalTime>
  <Words>9651</Words>
  <Application>Microsoft Office PowerPoint</Application>
  <PresentationFormat>Apresentação na tela (16:9)</PresentationFormat>
  <Paragraphs>1205</Paragraphs>
  <Slides>83</Slides>
  <Notes>83</Notes>
  <HiddenSlides>37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83</vt:i4>
      </vt:variant>
    </vt:vector>
  </HeadingPairs>
  <TitlesOfParts>
    <vt:vector size="103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/CHEGOU A HORA DE APRENDER NA PRÁTICA!</vt:lpstr>
      <vt:lpstr>/ANTES DE COMEÇARMOS…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</vt:lpstr>
      <vt:lpstr>/AÇÕES PRÁTICA 04. CRIANDO FUNÇÃO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/PRÁTICA 06 ELIMINANDO VOLUMES EBS NÃO VINCULADOS</vt:lpstr>
      <vt:lpstr>/PRÁTICA 06. VOLUMES EBS NÃO VINCULADOS</vt:lpstr>
      <vt:lpstr>/PRÁTICA 06. VOLUMES EBS NÃO VINCULADOS</vt:lpstr>
      <vt:lpstr>/PRÁTICA 06. VOLUMES EBS NÃO VINCULADOS</vt:lpstr>
      <vt:lpstr>/AÇÕES PRÁTICA 06. VOLUMES EBS</vt:lpstr>
      <vt:lpstr>/AÇÕES PRÁTICA 06. ROLE IAM</vt:lpstr>
      <vt:lpstr>/AÇÕES PRÁTICA 06. LAMBDA HANDLER (1)</vt:lpstr>
      <vt:lpstr>/AÇÕES PRÁTICA 06. LAMBDA HANDLER (2)</vt:lpstr>
      <vt:lpstr>/AÇÕES PRÁTICA 06. LAMBDA HANDLER (3)</vt:lpstr>
      <vt:lpstr>/AÇÕES PRÁTICA 06. EVENTBRIDGE TRIGGER</vt:lpstr>
      <vt:lpstr>/PRÁTICA 07 COLETANDO DADOS DO S3 E INSERINDO NO DYNAMODB</vt:lpstr>
      <vt:lpstr>/PRÁTICA 07. DO S3 PARA O DYNAMODB</vt:lpstr>
      <vt:lpstr>/PRÁTICA 07. DO S3 PARA O DYNAMODB</vt:lpstr>
      <vt:lpstr>/PRÁTICA 07. DO S3 PARA O DYNAMODB</vt:lpstr>
      <vt:lpstr>VALEU!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70</cp:revision>
  <dcterms:modified xsi:type="dcterms:W3CDTF">2022-06-05T15:13:02Z</dcterms:modified>
</cp:coreProperties>
</file>